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25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7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2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12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1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55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77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89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13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44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55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B3AAA-1BFD-4CCD-A0B0-E3D5BC0013CE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40F4410-312C-4B5C-B1F3-A57ABB9FBA3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7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D27BF-7A50-4F6A-8320-ED3CA9B43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5278" y="2081589"/>
            <a:ext cx="9142076" cy="1449615"/>
          </a:xfrm>
        </p:spPr>
        <p:txBody>
          <a:bodyPr>
            <a:normAutofit/>
          </a:bodyPr>
          <a:lstStyle/>
          <a:p>
            <a:r>
              <a:rPr lang="en-US" altLang="zh-CN" sz="4400" b="1" dirty="0"/>
              <a:t>Subject4: Implement and Analysis of Algorithms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015B0F-A399-4689-B853-C7B7B401D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/>
          <a:lstStyle/>
          <a:p>
            <a:r>
              <a:rPr lang="en-US" altLang="zh-CN" b="1" dirty="0"/>
              <a:t>Group: </a:t>
            </a:r>
            <a:r>
              <a:rPr lang="en-US" altLang="zh-CN" dirty="0"/>
              <a:t>47  </a:t>
            </a:r>
            <a:r>
              <a:rPr lang="en-US" altLang="zh-CN" b="1" dirty="0"/>
              <a:t>Members: </a:t>
            </a:r>
            <a:r>
              <a:rPr lang="zh-CN" altLang="en-US" dirty="0"/>
              <a:t>郭书廷</a:t>
            </a:r>
            <a:r>
              <a:rPr lang="en-US" altLang="zh-CN" dirty="0"/>
              <a:t>(3170104871), </a:t>
            </a:r>
            <a:r>
              <a:rPr lang="zh-CN" altLang="en-US" dirty="0"/>
              <a:t>叶帆</a:t>
            </a:r>
            <a:r>
              <a:rPr lang="en-US" altLang="zh-CN" dirty="0"/>
              <a:t>(3170102410)</a:t>
            </a:r>
            <a:endParaRPr lang="zh-CN" altLang="zh-CN" dirty="0"/>
          </a:p>
          <a:p>
            <a:r>
              <a:rPr lang="en-US" altLang="zh-CN" b="1" dirty="0"/>
              <a:t>Instructors: </a:t>
            </a:r>
            <a:r>
              <a:rPr lang="zh-CN" altLang="en-US" dirty="0"/>
              <a:t>张引</a:t>
            </a:r>
            <a:r>
              <a:rPr lang="en-US" altLang="zh-CN" dirty="0"/>
              <a:t>,</a:t>
            </a:r>
            <a:r>
              <a:rPr lang="zh-CN" altLang="en-US" dirty="0"/>
              <a:t>田沈晶</a:t>
            </a:r>
            <a:r>
              <a:rPr lang="en-US" altLang="zh-CN" dirty="0"/>
              <a:t>,</a:t>
            </a:r>
            <a:r>
              <a:rPr lang="zh-CN" altLang="en-US" dirty="0"/>
              <a:t>熊海辉</a:t>
            </a:r>
          </a:p>
        </p:txBody>
      </p:sp>
    </p:spTree>
    <p:extLst>
      <p:ext uri="{BB962C8B-B14F-4D97-AF65-F5344CB8AC3E}">
        <p14:creationId xmlns:p14="http://schemas.microsoft.com/office/powerpoint/2010/main" val="2659685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D6536-93DB-41EF-8017-630EFA2C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STL_Sort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C90694-6B2C-425C-93EA-0A45762C6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67" y="1988133"/>
            <a:ext cx="6142177" cy="34496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484D5F-3077-43AD-982B-B47528F16135}"/>
              </a:ext>
            </a:extLst>
          </p:cNvPr>
          <p:cNvSpPr txBox="1"/>
          <p:nvPr/>
        </p:nvSpPr>
        <p:spPr>
          <a:xfrm>
            <a:off x="7520474" y="2835789"/>
            <a:ext cx="3853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使用快速排序，当递归层数过深，快速排序有退化的倾向时，转为使用堆排序，当排序区间长度小于阈值时，转为插入排序。（当</a:t>
            </a:r>
            <a:r>
              <a:rPr lang="en-US" altLang="zh-CN" dirty="0"/>
              <a:t>n</a:t>
            </a:r>
            <a:r>
              <a:rPr lang="zh-CN" altLang="en-US" dirty="0"/>
              <a:t>很小的时候，</a:t>
            </a:r>
            <a:r>
              <a:rPr lang="en-US" altLang="zh-CN" dirty="0"/>
              <a:t>O(n^2)</a:t>
            </a:r>
            <a:r>
              <a:rPr lang="zh-CN" altLang="en-US" dirty="0"/>
              <a:t>的排序比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的算法快）</a:t>
            </a:r>
            <a:endParaRPr lang="en-US" altLang="zh-CN" dirty="0"/>
          </a:p>
          <a:p>
            <a:r>
              <a:rPr lang="zh-CN" altLang="en-US" dirty="0"/>
              <a:t>图为标准模板库的</a:t>
            </a:r>
            <a:r>
              <a:rPr lang="en-US" altLang="zh-CN" dirty="0"/>
              <a:t>sort</a:t>
            </a:r>
            <a:r>
              <a:rPr lang="zh-CN" altLang="en-US" dirty="0"/>
              <a:t>函数演示。</a:t>
            </a:r>
          </a:p>
        </p:txBody>
      </p:sp>
    </p:spTree>
    <p:extLst>
      <p:ext uri="{BB962C8B-B14F-4D97-AF65-F5344CB8AC3E}">
        <p14:creationId xmlns:p14="http://schemas.microsoft.com/office/powerpoint/2010/main" val="76758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DC211CF-93A0-471A-A8B3-69A6F92E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谢谢指导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E44F01-08B1-40A8-BF6A-83F2F187B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42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5C0FE-8287-4359-9D41-BB84F3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插入排序</a:t>
            </a:r>
          </a:p>
        </p:txBody>
      </p:sp>
      <p:pic>
        <p:nvPicPr>
          <p:cNvPr id="1026" name="Picture 2" descr="https://img-blog.csdn.net/20140317163323734?watermark/2/text/aHR0cDovL2Jsb2cuY3Nkbi5uZXQvc2VhbmJsb2c=/font/5a6L5L2T/fontsize/400/fill/I0JBQkFCMA==/dissolve/70/gravity/Center">
            <a:extLst>
              <a:ext uri="{FF2B5EF4-FFF2-40B4-BE49-F238E27FC236}">
                <a16:creationId xmlns:a16="http://schemas.microsoft.com/office/drawing/2014/main" id="{92EA43F6-65B2-44E5-AA23-B94FD93614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36" y="2155028"/>
            <a:ext cx="3942671" cy="337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96CDBA-2F68-43BE-8C27-9C2BAF6D54E0}"/>
              </a:ext>
            </a:extLst>
          </p:cNvPr>
          <p:cNvSpPr txBox="1"/>
          <p:nvPr/>
        </p:nvSpPr>
        <p:spPr>
          <a:xfrm>
            <a:off x="9498564" y="3473667"/>
            <a:ext cx="25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时间复杂度：</a:t>
            </a:r>
            <a:r>
              <a:rPr lang="en-US" altLang="zh-CN" dirty="0"/>
              <a:t>O(n^2)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D5534A-51CC-4FFC-9CF3-67F9F0BA4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2" y="2770852"/>
            <a:ext cx="3817970" cy="21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0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69B63-FFA9-4F89-8070-C79C0705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zh-CN" altLang="en-US" dirty="0"/>
              <a:t>冒泡排序</a:t>
            </a:r>
          </a:p>
        </p:txBody>
      </p:sp>
      <p:pic>
        <p:nvPicPr>
          <p:cNvPr id="2050" name="Picture 2" descr="https://img-blog.csdn.net/20140317163131906?watermark/2/text/aHR0cDovL2Jsb2cuY3Nkbi5uZXQvc2VhbmJsb2c=/font/5a6L5L2T/fontsize/400/fill/I0JBQkFCMA==/dissolve/70/gravity/Center">
            <a:extLst>
              <a:ext uri="{FF2B5EF4-FFF2-40B4-BE49-F238E27FC236}">
                <a16:creationId xmlns:a16="http://schemas.microsoft.com/office/drawing/2014/main" id="{69D9563D-B568-47D0-827D-334141B7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474" y="2378514"/>
            <a:ext cx="3373794" cy="28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40C438-5B42-42B3-9566-616CED6F324A}"/>
              </a:ext>
            </a:extLst>
          </p:cNvPr>
          <p:cNvSpPr txBox="1"/>
          <p:nvPr/>
        </p:nvSpPr>
        <p:spPr>
          <a:xfrm>
            <a:off x="9038253" y="3621686"/>
            <a:ext cx="31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时间复杂度：</a:t>
            </a:r>
            <a:r>
              <a:rPr lang="en-US" altLang="zh-CN" dirty="0"/>
              <a:t>O(n^2)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0811C6-BCC3-41C4-A9DD-3E8F0FECA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5" y="2804186"/>
            <a:ext cx="3568769" cy="20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6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A644A-6F1D-4902-9F30-161F3ADC3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zh-CN" altLang="en-US" dirty="0"/>
              <a:t>选择排序</a:t>
            </a:r>
          </a:p>
        </p:txBody>
      </p:sp>
      <p:pic>
        <p:nvPicPr>
          <p:cNvPr id="3074" name="Picture 2" descr="https://img-blog.csdn.net/20140317163434109?watermark/2/text/aHR0cDovL2Jsb2cuY3Nkbi5uZXQvc2VhbmJsb2c=/font/5a6L5L2T/fontsize/400/fill/I0JBQkFCMA==/dissolve/70/gravity/Center">
            <a:extLst>
              <a:ext uri="{FF2B5EF4-FFF2-40B4-BE49-F238E27FC236}">
                <a16:creationId xmlns:a16="http://schemas.microsoft.com/office/drawing/2014/main" id="{CF2FA18A-BCC9-48AD-B37B-28362B0415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54" y="2141375"/>
            <a:ext cx="3439885" cy="311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BD6587-4176-45A6-B7A2-4E4A79457039}"/>
              </a:ext>
            </a:extLst>
          </p:cNvPr>
          <p:cNvSpPr txBox="1"/>
          <p:nvPr/>
        </p:nvSpPr>
        <p:spPr>
          <a:xfrm>
            <a:off x="9039138" y="3513366"/>
            <a:ext cx="291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时间复杂度：</a:t>
            </a:r>
            <a:r>
              <a:rPr lang="en-US" altLang="zh-CN" dirty="0"/>
              <a:t>O(n^2)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07DEE0-9AD7-4B35-8696-9305E76C2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0" y="2681870"/>
            <a:ext cx="3618610" cy="203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5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74645-35C8-4ED4-B0F6-13DF5DA1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计数排序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AutoShape 2" descr="http://img4.imgtn.bdimg.com/it/u=1788346794,798401299&amp;fm=214&amp;gp=0.jpg">
            <a:extLst>
              <a:ext uri="{FF2B5EF4-FFF2-40B4-BE49-F238E27FC236}">
                <a16:creationId xmlns:a16="http://schemas.microsoft.com/office/drawing/2014/main" id="{F8884D3A-E869-448B-94FC-F91583C2C2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FF01BB6-C355-4ABA-A6D2-C3B521C22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708" y="2025853"/>
            <a:ext cx="6267564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6E9096-A305-43A0-97C0-D5441A847431}"/>
              </a:ext>
            </a:extLst>
          </p:cNvPr>
          <p:cNvSpPr txBox="1"/>
          <p:nvPr/>
        </p:nvSpPr>
        <p:spPr>
          <a:xfrm>
            <a:off x="8433881" y="3566006"/>
            <a:ext cx="262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时间复杂度：</a:t>
            </a:r>
            <a:r>
              <a:rPr lang="en-US" altLang="zh-CN" dirty="0"/>
              <a:t>O(n)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26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177F5-442A-4DAF-BE15-57E44FED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</a:t>
            </a:r>
          </a:p>
        </p:txBody>
      </p:sp>
      <p:pic>
        <p:nvPicPr>
          <p:cNvPr id="5122" name="Picture 2" descr="https://timgsa.baidu.com/timg?image&amp;quality=80&amp;size=b9999_10000&amp;sec=1529313639931&amp;di=870a9937b802632e8f4c005fdd1a2b96&amp;imgtype=0&amp;src=http%3A%2F%2Fimg.debugrun.com%2Fpic%2F2017%2F6%2F3%2F16fb5633348ebb34c316a65ebeee98aa.png">
            <a:extLst>
              <a:ext uri="{FF2B5EF4-FFF2-40B4-BE49-F238E27FC236}">
                <a16:creationId xmlns:a16="http://schemas.microsoft.com/office/drawing/2014/main" id="{351F294F-CA0A-4939-85A9-D1F501589B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25" y="2084218"/>
            <a:ext cx="3893753" cy="34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DF7D4A-A6DE-400B-92E0-C4531E7CE030}"/>
              </a:ext>
            </a:extLst>
          </p:cNvPr>
          <p:cNvSpPr txBox="1"/>
          <p:nvPr/>
        </p:nvSpPr>
        <p:spPr>
          <a:xfrm>
            <a:off x="8017178" y="3070373"/>
            <a:ext cx="4036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基数排序利用了桶排序的稳定性。</a:t>
            </a:r>
            <a:endParaRPr lang="en-US" altLang="zh-CN" dirty="0"/>
          </a:p>
          <a:p>
            <a:r>
              <a:rPr lang="zh-CN" altLang="en-US" dirty="0"/>
              <a:t>比如先按个位排序，那么接下来对于十位相同的数字，个位小的一定先进入桶子，依次类推。</a:t>
            </a:r>
            <a:endParaRPr lang="en-US" altLang="zh-CN" dirty="0"/>
          </a:p>
          <a:p>
            <a:r>
              <a:rPr lang="zh-CN" altLang="en-US" dirty="0"/>
              <a:t>时间复杂度：</a:t>
            </a:r>
            <a:r>
              <a:rPr lang="en-US" altLang="zh-CN" dirty="0"/>
              <a:t>O(</a:t>
            </a:r>
            <a:r>
              <a:rPr lang="en-US" altLang="zh-CN" dirty="0" err="1"/>
              <a:t>nlogk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9D7BB7-42A1-4561-B9B7-E4B2B9B95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7" y="2872185"/>
            <a:ext cx="3336183" cy="187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1515D-28D7-4BA8-B914-0F963BB7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</a:t>
            </a:r>
          </a:p>
        </p:txBody>
      </p:sp>
      <p:pic>
        <p:nvPicPr>
          <p:cNvPr id="6146" name="Picture 2" descr="è§è§ç´è§æå7ç§å¸¸ç¨æåºç®æ³">
            <a:extLst>
              <a:ext uri="{FF2B5EF4-FFF2-40B4-BE49-F238E27FC236}">
                <a16:creationId xmlns:a16="http://schemas.microsoft.com/office/drawing/2014/main" id="{18A65492-1505-493D-A0CF-47553C21B50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9" y="2111156"/>
            <a:ext cx="4102554" cy="34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82748A-E2F7-46D5-BCE3-1338D67E786D}"/>
              </a:ext>
            </a:extLst>
          </p:cNvPr>
          <p:cNvSpPr txBox="1"/>
          <p:nvPr/>
        </p:nvSpPr>
        <p:spPr>
          <a:xfrm>
            <a:off x="8346133" y="2970253"/>
            <a:ext cx="3578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原理</a:t>
            </a:r>
            <a:r>
              <a:rPr lang="en-US" altLang="zh-CN" dirty="0"/>
              <a:t>:</a:t>
            </a:r>
            <a:r>
              <a:rPr lang="zh-CN" altLang="en-US" dirty="0"/>
              <a:t>将两个长度为</a:t>
            </a:r>
            <a:r>
              <a:rPr lang="en-US" altLang="zh-CN" dirty="0"/>
              <a:t>O(n)</a:t>
            </a:r>
            <a:r>
              <a:rPr lang="zh-CN" altLang="en-US" dirty="0"/>
              <a:t>的有序序列合并成一个的时间复杂度是</a:t>
            </a:r>
            <a:r>
              <a:rPr lang="en-US" altLang="zh-CN" dirty="0"/>
              <a:t>O(n)</a:t>
            </a:r>
            <a:r>
              <a:rPr lang="zh-CN" altLang="en-US" dirty="0"/>
              <a:t>，利用倍增的思想，将有序序列的长度不断翻倍，直至达到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时间复杂度：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需要额外</a:t>
            </a:r>
            <a:r>
              <a:rPr lang="en-US" altLang="zh-CN" dirty="0"/>
              <a:t>O(n)</a:t>
            </a:r>
            <a:r>
              <a:rPr lang="zh-CN" altLang="en-US" dirty="0"/>
              <a:t>的空间，稳定排序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77EC6E-9CFE-4C29-A1C7-DD8C5D7BE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64" y="2762555"/>
            <a:ext cx="3493439" cy="19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57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72264-7691-48A9-9679-7E0E508F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pic>
        <p:nvPicPr>
          <p:cNvPr id="7172" name="Picture 4" descr="è§è§ç´è§æå7ç§å¸¸ç¨æåºç®æ³">
            <a:extLst>
              <a:ext uri="{FF2B5EF4-FFF2-40B4-BE49-F238E27FC236}">
                <a16:creationId xmlns:a16="http://schemas.microsoft.com/office/drawing/2014/main" id="{677084A2-04FA-4CF9-8665-81938866177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11" y="2307052"/>
            <a:ext cx="3904516" cy="298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41178E-3337-45B5-990D-89B974D19A51}"/>
              </a:ext>
            </a:extLst>
          </p:cNvPr>
          <p:cNvSpPr txBox="1"/>
          <p:nvPr/>
        </p:nvSpPr>
        <p:spPr>
          <a:xfrm>
            <a:off x="7266427" y="2783473"/>
            <a:ext cx="48054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原理：从序列中取一个值，用该值将序列分为两半，在递归两个子序列，分而治之。算法思想和归并类似，且复杂度相同，常数比归并排序小。但是特殊的数据会导致复杂度退化。也可以理解为冒泡的一种优化。</a:t>
            </a:r>
            <a:endParaRPr lang="en-US" altLang="zh-CN" dirty="0"/>
          </a:p>
          <a:p>
            <a:r>
              <a:rPr lang="zh-CN" altLang="en-US" dirty="0"/>
              <a:t>时间复杂度：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最差时间复杂度：</a:t>
            </a:r>
            <a:r>
              <a:rPr lang="en-US" altLang="zh-CN" dirty="0"/>
              <a:t>O(n^2)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3B70CD-E184-413D-BA21-3261378A3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9" y="3069771"/>
            <a:ext cx="3107069" cy="17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5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0BAC9-B100-460C-B362-EB63DC0E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</a:t>
            </a:r>
          </a:p>
        </p:txBody>
      </p:sp>
      <p:pic>
        <p:nvPicPr>
          <p:cNvPr id="8194" name="Picture 2" descr="è§è§ç´è§æå7ç§å¸¸ç¨æåºç®æ³">
            <a:extLst>
              <a:ext uri="{FF2B5EF4-FFF2-40B4-BE49-F238E27FC236}">
                <a16:creationId xmlns:a16="http://schemas.microsoft.com/office/drawing/2014/main" id="{0C03D5B3-2F19-448F-8DC8-1A98922DFCB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666" y="2217913"/>
            <a:ext cx="4149243" cy="31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0C142F-0D23-4B8D-AD9D-7DFF264A5B52}"/>
              </a:ext>
            </a:extLst>
          </p:cNvPr>
          <p:cNvSpPr txBox="1"/>
          <p:nvPr/>
        </p:nvSpPr>
        <p:spPr>
          <a:xfrm>
            <a:off x="7999909" y="3203353"/>
            <a:ext cx="4008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利用堆能够在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  <a:r>
              <a:rPr lang="zh-CN" altLang="en-US" dirty="0"/>
              <a:t>的时间内弹出或插入元素并维持特性，先使用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的时间构造一个堆，然后再用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的时间逐个将堆中元素弹出。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769CBE-D948-470A-8666-8C536CE7A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1" y="2929811"/>
            <a:ext cx="3535543" cy="198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4533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67</TotalTime>
  <Words>398</Words>
  <Application>Microsoft Office PowerPoint</Application>
  <PresentationFormat>宽屏</PresentationFormat>
  <Paragraphs>29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Gill Sans MT</vt:lpstr>
      <vt:lpstr>画廊</vt:lpstr>
      <vt:lpstr>Subject4: Implement and Analysis of Algorithms</vt:lpstr>
      <vt:lpstr>插入排序</vt:lpstr>
      <vt:lpstr>冒泡排序</vt:lpstr>
      <vt:lpstr>选择排序</vt:lpstr>
      <vt:lpstr>计数排序 </vt:lpstr>
      <vt:lpstr>基数排序</vt:lpstr>
      <vt:lpstr>归并排序</vt:lpstr>
      <vt:lpstr>快速排序</vt:lpstr>
      <vt:lpstr>堆排序</vt:lpstr>
      <vt:lpstr>STL_Sort</vt:lpstr>
      <vt:lpstr>谢谢指导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Subject4: Implement and Analysis of Algorithms</dc:title>
  <dc:creator>Happy</dc:creator>
  <cp:lastModifiedBy>Happy</cp:lastModifiedBy>
  <cp:revision>12</cp:revision>
  <dcterms:created xsi:type="dcterms:W3CDTF">2018-06-18T06:18:53Z</dcterms:created>
  <dcterms:modified xsi:type="dcterms:W3CDTF">2018-06-24T05:16:04Z</dcterms:modified>
</cp:coreProperties>
</file>